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ab53d2b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ab53d2b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ab53d2b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ab53d2b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ab53d2ba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ab53d2ba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ab53d2b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ab53d2b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ab53d2ba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ab53d2ba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ab53d2b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ab53d2b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ab53d2ba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ab53d2ba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ab53d2ba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ab53d2b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ab53d2b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ab53d2b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ab53d2ba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ab53d2ba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aa60f76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aa60f7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ab53d2ba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ab53d2ba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ab53d2ba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ab53d2b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ab53d2ba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ab53d2ba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ab53d2ba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ab53d2b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ab53d2ba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ab53d2ba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ab53d2ba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ab53d2ba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ab53d2ba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ab53d2ba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aa5ece1d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aa5ece1d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aa5ece1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aa5ece1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aa5ece1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aa5ece1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aa60f76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aa60f76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aa5ece1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aa5ece1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aa5ece1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aa5ece1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aa5ece1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aa5ece1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aa5ece1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aa5ece1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aa5ece1d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aa5ece1d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aa5ece1d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aa5ece1d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aa5ece1d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aa5ece1d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aa5ece1d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2aa5ece1d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2aa5ece1d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2aa5ece1d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aa5ece1d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aa5ece1d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a5ece1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a5ece1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aa5ece1d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aa5ece1d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aa5ece1d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2aa5ece1d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aa5ece1d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aa5ece1d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aa5ece1d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aa5ece1d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aa5ece1d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2aa5ece1d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aa5ece1d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aa5ece1d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aa5ece1d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aa5ece1d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aa5ece1d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aa5ece1d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aa5ece1d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aa5ece1d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3f35ff7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3f35ff7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3f35ff7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3f35ff7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3f35ff7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3f35ff7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aa5ece1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aa5ece1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ab53d2b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ab53d2b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200">
                <a:latin typeface="Calibri"/>
                <a:ea typeface="Calibri"/>
                <a:cs typeface="Calibri"/>
                <a:sym typeface="Calibri"/>
              </a:rPr>
              <a:t>Flexible Matrix Multiplication Accelerator with High-Level synthesis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288"/>
              <a:buFont typeface="Arial"/>
              <a:buNone/>
            </a:pPr>
            <a:r>
              <a:rPr b="1" lang="zh-TW" sz="375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Project     Team2</a:t>
            </a:r>
            <a:endParaRPr b="1" sz="375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288"/>
              <a:buFont typeface="Arial"/>
              <a:buNone/>
            </a:pPr>
            <a:r>
              <a:t/>
            </a:r>
            <a:endParaRPr b="1" sz="375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28"/>
              <a:buFont typeface="Arial"/>
              <a:buNone/>
            </a:pPr>
            <a:r>
              <a:rPr lang="zh-TW" sz="3855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吳承哲 許睿哲 石思宇</a:t>
            </a:r>
            <a:endParaRPr sz="3855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ReadA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0" y="1312450"/>
            <a:ext cx="57340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275" y="3090200"/>
            <a:ext cx="4062501" cy="15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ReadA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75" y="1152475"/>
            <a:ext cx="4371601" cy="36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50" y="2605274"/>
            <a:ext cx="2144950" cy="1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TransposeA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25" y="735525"/>
            <a:ext cx="573405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TransposeA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41055" l="-613" r="0" t="0"/>
          <a:stretch/>
        </p:blipFill>
        <p:spPr>
          <a:xfrm>
            <a:off x="3374750" y="1017725"/>
            <a:ext cx="5769250" cy="38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ReadB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250" y="272075"/>
            <a:ext cx="573405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0" l="-472" r="0" t="42293"/>
          <a:stretch/>
        </p:blipFill>
        <p:spPr>
          <a:xfrm>
            <a:off x="3795931" y="1178425"/>
            <a:ext cx="489181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FeedB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58023" l="0" r="22197" t="0"/>
          <a:stretch/>
        </p:blipFill>
        <p:spPr>
          <a:xfrm>
            <a:off x="183425" y="1604075"/>
            <a:ext cx="4052100" cy="26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WriteC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050" y="276500"/>
            <a:ext cx="57340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convert bitwidth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27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050" y="1188375"/>
            <a:ext cx="57340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Dataflow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700" y="1287650"/>
            <a:ext cx="57340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總共分成5個部分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InitializeA. 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PrepareA. 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PrepareB. 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Multiply and ADD. 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WriteBack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100" y="933363"/>
            <a:ext cx="57340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System architecture and block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Code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Experimental results and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Reference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InitializeAbuffer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351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為了進行A矩陣的double buffer，先從aIn讀取此PE所需的資料到aBuffer中，再將不需要的資料送回aOut。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075" y="332300"/>
            <a:ext cx="5121924" cy="48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PreoareA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475" y="445025"/>
            <a:ext cx="3169825" cy="18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00" y="1071825"/>
            <a:ext cx="573405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PrepareA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450" y="133800"/>
            <a:ext cx="5734050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PrepareB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125" y="1970088"/>
            <a:ext cx="57340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Multiply and Add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727" y="1152475"/>
            <a:ext cx="2102300" cy="13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4">
            <a:alphaModFix/>
          </a:blip>
          <a:srcRect b="65086" l="0" r="2238" t="0"/>
          <a:stretch/>
        </p:blipFill>
        <p:spPr>
          <a:xfrm>
            <a:off x="348225" y="2908100"/>
            <a:ext cx="3670650" cy="201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4">
            <a:alphaModFix/>
          </a:blip>
          <a:srcRect b="4418" l="0" r="2171" t="33264"/>
          <a:stretch/>
        </p:blipFill>
        <p:spPr>
          <a:xfrm>
            <a:off x="4288207" y="445025"/>
            <a:ext cx="4593743" cy="4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Multiply and Add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WriteBack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46569" l="0" r="0" t="0"/>
          <a:stretch/>
        </p:blipFill>
        <p:spPr>
          <a:xfrm>
            <a:off x="338525" y="1017725"/>
            <a:ext cx="4063825" cy="3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0" l="4067" r="19333" t="54824"/>
          <a:stretch/>
        </p:blipFill>
        <p:spPr>
          <a:xfrm>
            <a:off x="5213350" y="1450250"/>
            <a:ext cx="3470050" cy="29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Experimental result and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5588"/>
            <a:ext cx="9143998" cy="1398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9701"/>
            <a:ext cx="9144001" cy="18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75425" y="2488800"/>
            <a:ext cx="41631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75425" y="4110275"/>
            <a:ext cx="8926800" cy="17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0" y="1986600"/>
            <a:ext cx="8286500" cy="1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Different input matrix size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625" y="1117750"/>
            <a:ext cx="48006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3107225" y="1704450"/>
            <a:ext cx="377100" cy="2119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1"/>
          <p:cNvSpPr/>
          <p:nvPr/>
        </p:nvSpPr>
        <p:spPr>
          <a:xfrm>
            <a:off x="3940375" y="1562700"/>
            <a:ext cx="377100" cy="168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4816800" y="1526550"/>
            <a:ext cx="377100" cy="1680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5362200" y="1349975"/>
            <a:ext cx="13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Drop!!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Where is matrix multiplication used?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real-time digital processings, network control systems, process control and real-time image processing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What concern engineers the most when it comes to hardware designs?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With the growing </a:t>
            </a:r>
            <a:r>
              <a:rPr lang="zh-TW"/>
              <a:t>technology</a:t>
            </a:r>
            <a:r>
              <a:rPr lang="zh-TW"/>
              <a:t> gap between computation and memory speeds, scientist and engineers aim to minimize data movement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Research focusing on multiprocessor parallel computing for speed on one side, and on achieving parallel computing inside an accelerator to optimize overall computational performance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Our principal goal doing this project?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Replicate the design of last year final’s </a:t>
            </a:r>
            <a:r>
              <a:rPr lang="zh-TW"/>
              <a:t>project, which is </a:t>
            </a:r>
            <a:r>
              <a:rPr lang="zh-TW"/>
              <a:t>a scalable matrix multiplication accelerator, in order to find the cause for poor performance shown when the input matrix size is not a multiple of the tile size of the kernel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Hardware Emulation</a:t>
            </a:r>
            <a:endParaRPr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1152475"/>
            <a:ext cx="8520600" cy="3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mkdir build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cd build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cmake ../ -DMM_DATA_TYPE=float -DMM_PARALLELISM_N=</a:t>
            </a:r>
            <a:r>
              <a:rPr lang="zh-TW">
                <a:solidFill>
                  <a:srgbClr val="FF0000"/>
                </a:solidFill>
              </a:rPr>
              <a:t>8</a:t>
            </a:r>
            <a:r>
              <a:rPr lang="zh-TW"/>
              <a:t> -DMM_PARALLELISM_M=</a:t>
            </a:r>
            <a:r>
              <a:rPr lang="zh-TW">
                <a:solidFill>
                  <a:srgbClr val="FF0000"/>
                </a:solidFill>
              </a:rPr>
              <a:t>2</a:t>
            </a:r>
            <a:r>
              <a:rPr lang="zh-TW"/>
              <a:t> -DMM_MEMORY_TILE_SIZE_N=</a:t>
            </a:r>
            <a:r>
              <a:rPr lang="zh-TW">
                <a:solidFill>
                  <a:srgbClr val="FF0000"/>
                </a:solidFill>
              </a:rPr>
              <a:t>64</a:t>
            </a:r>
            <a:r>
              <a:rPr lang="zh-TW"/>
              <a:t> -DMM_MEMORY_TILE_SIZE_M=</a:t>
            </a:r>
            <a:r>
              <a:rPr lang="zh-TW">
                <a:solidFill>
                  <a:srgbClr val="FF0000"/>
                </a:solidFill>
              </a:rPr>
              <a:t>64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make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make hw_emu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./RunHardware.exe 64 64 64 hw_emu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Emulation result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" y="1420975"/>
            <a:ext cx="8374725" cy="2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Hw_emu-Waveform(dr_behv.wcfg)</a:t>
            </a:r>
            <a:endParaRPr/>
          </a:p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062"/>
            <a:ext cx="9144001" cy="338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18025"/>
            <a:ext cx="8991600" cy="410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profile_kernel.csv - Function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ReadA,B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TransposeA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ConvertWidthB,C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WriteC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zh-TW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</a:t>
            </a:r>
            <a:endParaRPr sz="2700"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3324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PARALLELISM_N = 16 , PARALLELISM_M = 4(Blue)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PARALLELISM_N = 8 , PARALLELISM_M = 2(Orange)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6"/>
          <p:cNvSpPr/>
          <p:nvPr/>
        </p:nvSpPr>
        <p:spPr>
          <a:xfrm>
            <a:off x="256425" y="3393800"/>
            <a:ext cx="6402900" cy="74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220"/>
              <a:t>ReadA,B</a:t>
            </a:r>
            <a:endParaRPr sz="2220"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 rotWithShape="1">
          <a:blip r:embed="rId3">
            <a:alphaModFix/>
          </a:blip>
          <a:srcRect b="5748" l="3822" r="8304" t="7932"/>
          <a:stretch/>
        </p:blipFill>
        <p:spPr>
          <a:xfrm>
            <a:off x="1834225" y="942975"/>
            <a:ext cx="481965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TransposeA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 rotWithShape="1">
          <a:blip r:embed="rId3">
            <a:alphaModFix/>
          </a:blip>
          <a:srcRect b="0" l="2988" r="7805" t="4652"/>
          <a:stretch/>
        </p:blipFill>
        <p:spPr>
          <a:xfrm>
            <a:off x="2119313" y="1017725"/>
            <a:ext cx="4905375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ConvertWidthB,C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017725"/>
            <a:ext cx="57340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FeedB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 b="0" l="0" r="6976" t="4434"/>
          <a:stretch/>
        </p:blipFill>
        <p:spPr>
          <a:xfrm>
            <a:off x="1905000" y="808038"/>
            <a:ext cx="53340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WriteC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6976" t="4260"/>
          <a:stretch/>
        </p:blipFill>
        <p:spPr>
          <a:xfrm>
            <a:off x="1905000" y="803275"/>
            <a:ext cx="53340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Brief Description about Systolic Array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42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Made of a grid of processing elements in regular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2D array of PEs tightly coupled and communicate with their neighboring 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Principal objective of using such architecture is to efficiently implement algorithms involving regular and repetitive computation such as matrix multiplication and convolution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775" y="1448150"/>
            <a:ext cx="3041825" cy="2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2221" l="2655" r="7642" t="4433"/>
          <a:stretch/>
        </p:blipFill>
        <p:spPr>
          <a:xfrm>
            <a:off x="2000250" y="855663"/>
            <a:ext cx="514350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Different PE number - (N,M) = (8,2) input matrix size=80</a:t>
            </a:r>
            <a:endParaRPr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50" y="954407"/>
            <a:ext cx="8666111" cy="4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3"/>
          <p:cNvSpPr/>
          <p:nvPr/>
        </p:nvSpPr>
        <p:spPr>
          <a:xfrm>
            <a:off x="3363650" y="2503900"/>
            <a:ext cx="5468400" cy="76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Different PE number - (N,M) = (16,4) input matrix size=80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3907"/>
            <a:ext cx="9111825" cy="40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/>
          <p:nvPr/>
        </p:nvSpPr>
        <p:spPr>
          <a:xfrm>
            <a:off x="4034850" y="2707550"/>
            <a:ext cx="4947300" cy="70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 Analysis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</a:rPr>
              <a:t>Function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Initialize ABuffer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Compute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WriteC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 txBox="1"/>
          <p:nvPr/>
        </p:nvSpPr>
        <p:spPr>
          <a:xfrm>
            <a:off x="469200" y="3250500"/>
            <a:ext cx="8205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PARALLELISM_N = 16 , PARALLELISM_M = 4(Blue)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PARALLELISM_N = 8 , PARALLELISM_M = 2(Orange)</a:t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11700" y="3267300"/>
            <a:ext cx="6402900" cy="74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Initialize ABuffer</a:t>
            </a:r>
            <a:endParaRPr/>
          </a:p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 rotWithShape="1">
          <a:blip r:embed="rId3">
            <a:alphaModFix/>
          </a:blip>
          <a:srcRect b="1551" l="2492" r="8799" t="5546"/>
          <a:stretch/>
        </p:blipFill>
        <p:spPr>
          <a:xfrm>
            <a:off x="2252663" y="1036638"/>
            <a:ext cx="46386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Compute</a:t>
            </a:r>
            <a:endParaRPr/>
          </a:p>
        </p:txBody>
      </p:sp>
      <p:sp>
        <p:nvSpPr>
          <p:cNvPr id="379" name="Google Shape;37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7"/>
          <p:cNvPicPr preferRelativeResize="0"/>
          <p:nvPr/>
        </p:nvPicPr>
        <p:blipFill rotWithShape="1">
          <a:blip r:embed="rId3">
            <a:alphaModFix/>
          </a:blip>
          <a:srcRect b="1895" l="2988" r="7805" t="6537"/>
          <a:stretch/>
        </p:blipFill>
        <p:spPr>
          <a:xfrm>
            <a:off x="2014538" y="893763"/>
            <a:ext cx="51149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WriteC</a:t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 rotWithShape="1">
          <a:blip r:embed="rId3">
            <a:alphaModFix/>
          </a:blip>
          <a:srcRect b="1564" l="3490" r="8138" t="5308"/>
          <a:stretch/>
        </p:blipFill>
        <p:spPr>
          <a:xfrm>
            <a:off x="2038350" y="1017725"/>
            <a:ext cx="50673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393" name="Google Shape;39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[1] Z. Chen, Hardware Accelerator of Matrix Multiplication on FPGAs (Uppsala Universitet) p.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[2] J. d.  F. Licht, G. Kwasniewski, T. Hoefler, Flexible Communication Avoiding Matrix Multiplication on FPGA with High-Level Synthesis https://spcl.inf.ethz.ch/Publications/.pdf/gemm-fpga.pdf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[3] 2022’s Final Project https://github.com/bol-edu/2022-spring-nthu/blob/main/Final/gemm_hls/Final/Group8_Final_Report.pdf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ctrTitle"/>
          </p:nvPr>
        </p:nvSpPr>
        <p:spPr>
          <a:xfrm>
            <a:off x="311700" y="2058600"/>
            <a:ext cx="8520600" cy="10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Architecture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/>
              <a:t>Consist of a host, a high-bandwith memory and an FPGA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/>
              <a:t>The kernel on the FPGA is made of 1D array PEs instead of 2D systolic </a:t>
            </a:r>
            <a:r>
              <a:rPr lang="zh-TW"/>
              <a:t>array</a:t>
            </a:r>
            <a:r>
              <a:rPr lang="zh-TW"/>
              <a:t> because author aimed to map various interconnect structures and non-uniform setups.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zh-TW"/>
              <a:t>The step of the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Initialize OpenCL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Read matrices A&amp;B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Execute Kernel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Write product matrix 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Compute golden result on host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zh-TW"/>
              <a:t>Compare the results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875" y="2386550"/>
            <a:ext cx="4756700" cy="17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Detailed Block Diagram 1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kernel is </a:t>
            </a:r>
            <a:r>
              <a:rPr lang="zh-TW"/>
              <a:t>partitioned</a:t>
            </a:r>
            <a:r>
              <a:rPr lang="zh-TW"/>
              <a:t> into multiple tiles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Outer tiles are further subdivided into inner tiles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Each inner tile is divided into processing elements which are made of 1D array of compute unite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How are the size given?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-6030" r="6029" t="0"/>
          <a:stretch/>
        </p:blipFill>
        <p:spPr>
          <a:xfrm>
            <a:off x="3649675" y="2714625"/>
            <a:ext cx="49244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100" y="2506225"/>
            <a:ext cx="5302824" cy="3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Detailed Block Diagram 2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492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DMM_DATA_TYPE</a:t>
            </a: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Specifies the data type of the input/output matrices, such as float, int, double, etc.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DMM_PARALLELISM_N</a:t>
            </a: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Represents the number of processing elements (PEs) within an inner tile that will run in parallel. This corresponds to kComputeTilesN in Figure 2.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DMM_PARALLELISM_M</a:t>
            </a: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Indicates the size of a processing element (PE), or the number of compute units it possesses. This aligns with kComputeTileSizeM in Figure 2.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DMM_MEMORY_TILE_SIZE_N</a:t>
            </a: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Refers to the size of an outer tile in the N dimension, denoted as kOuterTileSizeN.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DMM_MEMORY_TILE_SIZE_M</a:t>
            </a: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Denotes the size of an outer tile in the M dimension, represented as kOuterTileSizeM.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kInnerTilesN is obtained by dividing the kOuterTileSizeN by kComputeTileSizeM.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4327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zh-TW" sz="1200">
                <a:solidFill>
                  <a:srgbClr val="37415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kInnerTilesM is obtained by dividing the kOuterTileSizeM by kComputeTilesN.</a:t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7612" r="7612" t="0"/>
          <a:stretch/>
        </p:blipFill>
        <p:spPr>
          <a:xfrm>
            <a:off x="5236200" y="1457588"/>
            <a:ext cx="41094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25" y="4199250"/>
            <a:ext cx="5302824" cy="3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ReadA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300" y="800414"/>
            <a:ext cx="5178625" cy="412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75" y="1847363"/>
            <a:ext cx="3527800" cy="21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ReadA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750" y="326075"/>
            <a:ext cx="5734050" cy="66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